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gif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1478" y="2365824"/>
            <a:ext cx="4757422" cy="6428948"/>
          </a:xfrm>
          <a:custGeom>
            <a:avLst/>
            <a:gdLst/>
            <a:ahLst/>
            <a:cxnLst/>
            <a:rect r="r" b="b" t="t" l="l"/>
            <a:pathLst>
              <a:path h="6428948" w="4757422">
                <a:moveTo>
                  <a:pt x="0" y="0"/>
                </a:moveTo>
                <a:lnTo>
                  <a:pt x="4757421" y="0"/>
                </a:lnTo>
                <a:lnTo>
                  <a:pt x="4757421" y="6428949"/>
                </a:lnTo>
                <a:lnTo>
                  <a:pt x="0" y="642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98596" y="0"/>
            <a:ext cx="6489404" cy="1930598"/>
          </a:xfrm>
          <a:custGeom>
            <a:avLst/>
            <a:gdLst/>
            <a:ahLst/>
            <a:cxnLst/>
            <a:rect r="r" b="b" t="t" l="l"/>
            <a:pathLst>
              <a:path h="1930598" w="6489404">
                <a:moveTo>
                  <a:pt x="0" y="0"/>
                </a:moveTo>
                <a:lnTo>
                  <a:pt x="6489404" y="0"/>
                </a:lnTo>
                <a:lnTo>
                  <a:pt x="6489404" y="1930598"/>
                </a:lnTo>
                <a:lnTo>
                  <a:pt x="0" y="193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6854" y="3228975"/>
            <a:ext cx="8613455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Unidad 7</a:t>
            </a:r>
          </a:p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21067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51706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93848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33473"/>
            <a:ext cx="37180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Segundo semestre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59932"/>
            <a:ext cx="16230600" cy="2846598"/>
          </a:xfrm>
          <a:custGeom>
            <a:avLst/>
            <a:gdLst/>
            <a:ahLst/>
            <a:cxnLst/>
            <a:rect r="r" b="b" t="t" l="l"/>
            <a:pathLst>
              <a:path h="2846598" w="16230600">
                <a:moveTo>
                  <a:pt x="0" y="0"/>
                </a:moveTo>
                <a:lnTo>
                  <a:pt x="16230600" y="0"/>
                </a:lnTo>
                <a:lnTo>
                  <a:pt x="16230600" y="2846597"/>
                </a:lnTo>
                <a:lnTo>
                  <a:pt x="0" y="2846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1888" y="2137707"/>
            <a:ext cx="16230600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Este apartado se activa cuando tengamos seleccionado algún servidor, entrada, salida, vehículo, entidad, etc</a:t>
            </a:r>
          </a:p>
          <a:p>
            <a:pPr algn="just">
              <a:lnSpc>
                <a:spcPts val="4269"/>
              </a:lnSpc>
            </a:pPr>
          </a:p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Podemos descargar de igual manera mas simbolos de 3D Warehouse y aplicarlos.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013"/>
            <a:ext cx="136564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FUNCIONAL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047370"/>
            <a:ext cx="16230600" cy="2667354"/>
          </a:xfrm>
          <a:custGeom>
            <a:avLst/>
            <a:gdLst/>
            <a:ahLst/>
            <a:cxnLst/>
            <a:rect r="r" b="b" t="t" l="l"/>
            <a:pathLst>
              <a:path h="2667354" w="16230600">
                <a:moveTo>
                  <a:pt x="0" y="0"/>
                </a:moveTo>
                <a:lnTo>
                  <a:pt x="16230600" y="0"/>
                </a:lnTo>
                <a:lnTo>
                  <a:pt x="16230600" y="2667354"/>
                </a:lnTo>
                <a:lnTo>
                  <a:pt x="0" y="266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1888" y="2404407"/>
            <a:ext cx="16230600" cy="157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Cuando generamos un enlace de un punto A hacia un punto B, al seleccionar el path, podemos aplicarle decoraciones al camino, como una cinta transportadora, r</a:t>
            </a: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odillos, pista de un solo lado, de dos lados y vías de tren.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013"/>
            <a:ext cx="136564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ENLACES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5086" y="1418554"/>
            <a:ext cx="701076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00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Ejemplo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2646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55" t="0" r="-4625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43153"/>
            <a:ext cx="7010767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Conceptos clave aprendidos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2646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65" r="0" b="-836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5682" y="5025696"/>
            <a:ext cx="12270792" cy="2629384"/>
            <a:chOff x="0" y="0"/>
            <a:chExt cx="16361055" cy="35058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6361055" cy="1997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925" indent="-351963" lvl="1">
                <a:lnSpc>
                  <a:spcPts val="3912"/>
                </a:lnSpc>
                <a:buFont typeface="Arial"/>
                <a:buChar char="•"/>
              </a:pPr>
              <a:r>
                <a:rPr lang="en-US" sz="326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Componentes 3D</a:t>
              </a:r>
            </a:p>
            <a:p>
              <a:pPr algn="just" marL="703925" indent="-351963" lvl="1">
                <a:lnSpc>
                  <a:spcPts val="3912"/>
                </a:lnSpc>
                <a:buFont typeface="Arial"/>
                <a:buChar char="•"/>
              </a:pPr>
              <a:r>
                <a:rPr lang="en-US" sz="326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Modelado ambiental</a:t>
              </a:r>
            </a:p>
            <a:p>
              <a:pPr algn="just" marL="703925" indent="-351963" lvl="1">
                <a:lnSpc>
                  <a:spcPts val="3912"/>
                </a:lnSpc>
                <a:buFont typeface="Arial"/>
                <a:buChar char="•"/>
              </a:pPr>
              <a:r>
                <a:rPr lang="en-US" sz="326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Modelado funcional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15648"/>
              <a:ext cx="16361055" cy="46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57154" y="1676564"/>
            <a:ext cx="7034868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de la semana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55" t="0" r="-4625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1904" y="5408090"/>
            <a:ext cx="9145367" cy="135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0"/>
              </a:lnSpc>
              <a:spcBef>
                <a:spcPct val="0"/>
              </a:spcBef>
            </a:pPr>
            <a:r>
              <a:rPr lang="en-US" sz="49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Honor, para culminar el proyecto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4475" y="3322628"/>
            <a:ext cx="9238327" cy="3641744"/>
            <a:chOff x="0" y="0"/>
            <a:chExt cx="12317770" cy="48556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317770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Referencias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15167"/>
              <a:ext cx="12317770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Laguna, Manuel; Marklund, Johan. Business Process Modeling, Simulation and Design – </a:t>
              </a:r>
              <a:r>
                <a:rPr lang="en-US" sz="23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3era Edición. CRC Press. 2019</a:t>
              </a:r>
            </a:p>
            <a:p>
              <a:pPr algn="l" marL="496570" indent="-248285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Law, Averill M. Simulation Modeling &amp; Analysis – 4ta Edición. McGraw Hill, New York, USA 2007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13450" y="1644074"/>
            <a:ext cx="5325085" cy="6998853"/>
            <a:chOff x="0" y="0"/>
            <a:chExt cx="7100114" cy="93318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161799"/>
              <a:ext cx="6929012" cy="4170005"/>
            </a:xfrm>
            <a:custGeom>
              <a:avLst/>
              <a:gdLst/>
              <a:ahLst/>
              <a:cxnLst/>
              <a:rect r="r" b="b" t="t" l="l"/>
              <a:pathLst>
                <a:path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5115" y="0"/>
              <a:ext cx="4664998" cy="6212468"/>
            </a:xfrm>
            <a:custGeom>
              <a:avLst/>
              <a:gdLst/>
              <a:ahLst/>
              <a:cxnLst/>
              <a:rect r="r" b="b" t="t" l="l"/>
              <a:pathLst>
                <a:path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7663"/>
            <a:ext cx="2599435" cy="3371142"/>
          </a:xfrm>
          <a:custGeom>
            <a:avLst/>
            <a:gdLst/>
            <a:ahLst/>
            <a:cxnLst/>
            <a:rect r="r" b="b" t="t" l="l"/>
            <a:pathLst>
              <a:path h="3371142" w="2599435">
                <a:moveTo>
                  <a:pt x="0" y="0"/>
                </a:moveTo>
                <a:lnTo>
                  <a:pt x="2599435" y="0"/>
                </a:lnTo>
                <a:lnTo>
                  <a:pt x="2599435" y="3371143"/>
                </a:lnTo>
                <a:lnTo>
                  <a:pt x="0" y="337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73554" y="3878806"/>
            <a:ext cx="5088626" cy="2529389"/>
            <a:chOff x="0" y="0"/>
            <a:chExt cx="6784835" cy="33725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784835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¿Dudas?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30440"/>
              <a:ext cx="678483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03052" y="6667120"/>
            <a:ext cx="1162962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  <a:spcBef>
                <a:spcPct val="0"/>
              </a:spcBef>
            </a:pPr>
            <a:r>
              <a:rPr lang="en-US" sz="326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Recuerda que tenemos nuestro foro semanal donde puedes</a:t>
            </a:r>
          </a:p>
          <a:p>
            <a:pPr algn="ctr">
              <a:lnSpc>
                <a:spcPts val="3912"/>
              </a:lnSpc>
              <a:spcBef>
                <a:spcPct val="0"/>
              </a:spcBef>
            </a:pPr>
            <a:r>
              <a:rPr lang="en-US" sz="326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3550" y="1727086"/>
            <a:ext cx="6590377" cy="2191964"/>
            <a:chOff x="0" y="0"/>
            <a:chExt cx="8787170" cy="29226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878717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13018"/>
              <a:ext cx="878717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Recordatorios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33550" y="4797871"/>
            <a:ext cx="5997460" cy="3762043"/>
          </a:xfrm>
          <a:custGeom>
            <a:avLst/>
            <a:gdLst/>
            <a:ahLst/>
            <a:cxnLst/>
            <a:rect r="r" b="b" t="t" l="l"/>
            <a:pathLst>
              <a:path h="3762043" w="5997460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33949" y="3059713"/>
            <a:ext cx="6077873" cy="5500201"/>
            <a:chOff x="0" y="0"/>
            <a:chExt cx="8103830" cy="7333602"/>
          </a:xfrm>
        </p:grpSpPr>
        <p:sp>
          <p:nvSpPr>
            <p:cNvPr name="AutoShape 7" id="7"/>
            <p:cNvSpPr/>
            <p:nvPr/>
          </p:nvSpPr>
          <p:spPr>
            <a:xfrm>
              <a:off x="0" y="6350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97603"/>
              <a:ext cx="810383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Modelado 3D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578560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060288"/>
              <a:ext cx="81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Diferentes tipos de modelados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3150770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642023"/>
              <a:ext cx="810383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Ejemplo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4722980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776918"/>
              <a:ext cx="81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1440" y="3072692"/>
            <a:ext cx="5764372" cy="5764372"/>
          </a:xfrm>
          <a:custGeom>
            <a:avLst/>
            <a:gdLst/>
            <a:ahLst/>
            <a:cxnLst/>
            <a:rect r="r" b="b" t="t" l="l"/>
            <a:pathLst>
              <a:path h="5764372" w="5764372">
                <a:moveTo>
                  <a:pt x="0" y="0"/>
                </a:moveTo>
                <a:lnTo>
                  <a:pt x="5764372" y="0"/>
                </a:lnTo>
                <a:lnTo>
                  <a:pt x="576437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7647" y="3546731"/>
            <a:ext cx="8111653" cy="4816294"/>
          </a:xfrm>
          <a:custGeom>
            <a:avLst/>
            <a:gdLst/>
            <a:ahLst/>
            <a:cxnLst/>
            <a:rect r="r" b="b" t="t" l="l"/>
            <a:pathLst>
              <a:path h="4816294" w="8111653">
                <a:moveTo>
                  <a:pt x="0" y="0"/>
                </a:moveTo>
                <a:lnTo>
                  <a:pt x="8111653" y="0"/>
                </a:lnTo>
                <a:lnTo>
                  <a:pt x="8111653" y="4816294"/>
                </a:lnTo>
                <a:lnTo>
                  <a:pt x="0" y="4816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1440" y="716238"/>
            <a:ext cx="1268069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 en SIMIO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19536"/>
            <a:ext cx="9897709" cy="523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9615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Perm</a:t>
            </a: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ite comprender mejor el funcionamiento de los sistemas</a:t>
            </a:r>
          </a:p>
          <a:p>
            <a:pPr algn="just" marL="809615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Ayuda a identificar áreas de mejora</a:t>
            </a:r>
          </a:p>
          <a:p>
            <a:pPr algn="just" marL="809615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Facilita la comunicación y la compresión mas intuitiva de los resultados de la simulación</a:t>
            </a:r>
          </a:p>
          <a:p>
            <a:pPr algn="just" marL="809615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Modelos mas profesionales y con mejor calidad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4" id="4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1288629" y="2158165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81013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¿QUE ES FLOW LIBRARY?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476722"/>
            <a:ext cx="16230600" cy="65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El modelado 3D en Simio es un proceso que permite crear modelos de sistemas reales</a:t>
            </a: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 o imaginarios en tres dimensiones. Estos modelos se pueden utilizar para simular el comportamiento de los sistemas y tomar decisiones informadas sobre su funcionamiento.</a:t>
            </a:r>
          </a:p>
          <a:p>
            <a:pPr algn="just">
              <a:lnSpc>
                <a:spcPts val="5249"/>
              </a:lnSpc>
            </a:pPr>
          </a:p>
          <a:p>
            <a:pPr algn="just">
              <a:lnSpc>
                <a:spcPts val="5249"/>
              </a:lnSpc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Podemos separarlo de la siguiente manera:</a:t>
            </a:r>
          </a:p>
          <a:p>
            <a:pPr algn="just" marL="809617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Funcional: todos aquellos elementos del modelo que realizan una acción, interactuando con las entidades.</a:t>
            </a:r>
          </a:p>
          <a:p>
            <a:pPr algn="just" marL="809617" indent="-404808" lvl="1">
              <a:lnSpc>
                <a:spcPts val="5249"/>
              </a:lnSpc>
              <a:buFont typeface="Arial"/>
              <a:buChar char="•"/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mbiental: todos aquellos elementos del modelo que ayudan a visualizar el entorno que se simulará.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013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¿QUE ES EL MODELADO 3D?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8846075" y="3117255"/>
            <a:ext cx="8413225" cy="4496266"/>
          </a:xfrm>
          <a:custGeom>
            <a:avLst/>
            <a:gdLst/>
            <a:ahLst/>
            <a:cxnLst/>
            <a:rect r="r" b="b" t="t" l="l"/>
            <a:pathLst>
              <a:path h="4496266" w="8413225">
                <a:moveTo>
                  <a:pt x="0" y="0"/>
                </a:moveTo>
                <a:lnTo>
                  <a:pt x="8413225" y="0"/>
                </a:lnTo>
                <a:lnTo>
                  <a:pt x="8413225" y="4496266"/>
                </a:lnTo>
                <a:lnTo>
                  <a:pt x="0" y="449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86" t="0" r="-66848" b="-225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99756"/>
            <a:ext cx="7512575" cy="523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n ello podemos simular paredes o piso utilizando un rectángulo.</a:t>
            </a:r>
          </a:p>
          <a:p>
            <a:pPr algn="just">
              <a:lnSpc>
                <a:spcPts val="5249"/>
              </a:lnSpc>
            </a:pPr>
          </a:p>
          <a:p>
            <a:pPr algn="just">
              <a:lnSpc>
                <a:spcPts val="5249"/>
              </a:lnSpc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Agregar símbolos que ayuden con el entorno de lo que se simula sin atarlos a un componente, con Place Symbol.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013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AMBIENTAL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81650"/>
            <a:ext cx="16230600" cy="2251996"/>
          </a:xfrm>
          <a:custGeom>
            <a:avLst/>
            <a:gdLst/>
            <a:ahLst/>
            <a:cxnLst/>
            <a:rect r="r" b="b" t="t" l="l"/>
            <a:pathLst>
              <a:path h="2251996" w="16230600">
                <a:moveTo>
                  <a:pt x="0" y="0"/>
                </a:moveTo>
                <a:lnTo>
                  <a:pt x="16230600" y="0"/>
                </a:lnTo>
                <a:lnTo>
                  <a:pt x="16230600" y="2251996"/>
                </a:lnTo>
                <a:lnTo>
                  <a:pt x="0" y="225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96819"/>
            <a:ext cx="16230600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Estos se pueden encontrar en el apartado de Drawing, podemos co</a:t>
            </a: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locar diferentes figuras, simbolos, texturas, ajustar el tamaño, colocar algun color, etc.</a:t>
            </a:r>
          </a:p>
          <a:p>
            <a:pPr algn="just">
              <a:lnSpc>
                <a:spcPts val="4269"/>
              </a:lnSpc>
            </a:pPr>
          </a:p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Podemos descargar mas desde la pagina 3D Warehouse.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013"/>
            <a:ext cx="136564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AMBIENTAL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261034" y="1632639"/>
            <a:ext cx="3396015" cy="3969666"/>
          </a:xfrm>
          <a:custGeom>
            <a:avLst/>
            <a:gdLst/>
            <a:ahLst/>
            <a:cxnLst/>
            <a:rect r="r" b="b" t="t" l="l"/>
            <a:pathLst>
              <a:path h="3969666" w="3396015">
                <a:moveTo>
                  <a:pt x="0" y="0"/>
                </a:moveTo>
                <a:lnTo>
                  <a:pt x="3396015" y="0"/>
                </a:lnTo>
                <a:lnTo>
                  <a:pt x="3396015" y="3969666"/>
                </a:lnTo>
                <a:lnTo>
                  <a:pt x="0" y="3969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52" t="-2047" r="-7614" b="-12641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92779" y="4368533"/>
            <a:ext cx="2741716" cy="246754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2700000">
            <a:off x="371763" y="5803199"/>
            <a:ext cx="3227591" cy="2388418"/>
          </a:xfrm>
          <a:custGeom>
            <a:avLst/>
            <a:gdLst/>
            <a:ahLst/>
            <a:cxnLst/>
            <a:rect r="r" b="b" t="t" l="l"/>
            <a:pathLst>
              <a:path h="2388418" w="3227591">
                <a:moveTo>
                  <a:pt x="0" y="0"/>
                </a:moveTo>
                <a:lnTo>
                  <a:pt x="3227592" y="0"/>
                </a:lnTo>
                <a:lnTo>
                  <a:pt x="3227592" y="2388417"/>
                </a:lnTo>
                <a:lnTo>
                  <a:pt x="0" y="2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0200000">
            <a:off x="9744824" y="6991026"/>
            <a:ext cx="3227591" cy="2388418"/>
          </a:xfrm>
          <a:custGeom>
            <a:avLst/>
            <a:gdLst/>
            <a:ahLst/>
            <a:cxnLst/>
            <a:rect r="r" b="b" t="t" l="l"/>
            <a:pathLst>
              <a:path h="2388418" w="3227591">
                <a:moveTo>
                  <a:pt x="0" y="0"/>
                </a:moveTo>
                <a:lnTo>
                  <a:pt x="3227591" y="0"/>
                </a:lnTo>
                <a:lnTo>
                  <a:pt x="3227591" y="2388417"/>
                </a:lnTo>
                <a:lnTo>
                  <a:pt x="0" y="2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06124" y="7355041"/>
            <a:ext cx="7433459" cy="1903259"/>
          </a:xfrm>
          <a:custGeom>
            <a:avLst/>
            <a:gdLst/>
            <a:ahLst/>
            <a:cxnLst/>
            <a:rect r="r" b="b" t="t" l="l"/>
            <a:pathLst>
              <a:path h="1903259" w="7433459">
                <a:moveTo>
                  <a:pt x="0" y="0"/>
                </a:moveTo>
                <a:lnTo>
                  <a:pt x="7433460" y="0"/>
                </a:lnTo>
                <a:lnTo>
                  <a:pt x="7433460" y="1903259"/>
                </a:lnTo>
                <a:lnTo>
                  <a:pt x="0" y="1903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1172" r="-4351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97610" y="2184036"/>
            <a:ext cx="7061690" cy="4652041"/>
          </a:xfrm>
          <a:custGeom>
            <a:avLst/>
            <a:gdLst/>
            <a:ahLst/>
            <a:cxnLst/>
            <a:rect r="r" b="b" t="t" l="l"/>
            <a:pathLst>
              <a:path h="4652041" w="7061690">
                <a:moveTo>
                  <a:pt x="0" y="0"/>
                </a:moveTo>
                <a:lnTo>
                  <a:pt x="7061690" y="0"/>
                </a:lnTo>
                <a:lnTo>
                  <a:pt x="7061690" y="4652041"/>
                </a:lnTo>
                <a:lnTo>
                  <a:pt x="0" y="4652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2453" b="-8547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81013"/>
            <a:ext cx="136564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AMBIENTAL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60817" y="0"/>
            <a:ext cx="6896061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AutoShape 3" id="3"/>
          <p:cNvSpPr/>
          <p:nvPr/>
        </p:nvSpPr>
        <p:spPr>
          <a:xfrm rot="0">
            <a:off x="-30423480" y="0"/>
            <a:ext cx="3117704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942531"/>
            <a:ext cx="7702517" cy="65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3749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 su nombre lo indica, esta categoría se encarga de colocar una animación en 3D a elementos que interactúan con el sistema como por ejemplo, personas entrando al sistema, botellas para ser rellenadas, máquinas despachadoras o lugares de recepción ya sea para supermercados o bancos.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013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0"/>
              </a:lnSpc>
            </a:pPr>
            <a:r>
              <a:rPr lang="en-US" sz="7325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3D: FUNCIONAL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DAGoanpRMx0</dc:identifier>
  <dcterms:modified xsi:type="dcterms:W3CDTF">2011-08-01T06:04:30Z</dcterms:modified>
  <cp:revision>1</cp:revision>
  <dc:title>Semana 10</dc:title>
</cp:coreProperties>
</file>